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3" r:id="rId3"/>
    <p:sldId id="274" r:id="rId4"/>
    <p:sldId id="275" r:id="rId5"/>
    <p:sldId id="276" r:id="rId6"/>
    <p:sldId id="277" r:id="rId7"/>
    <p:sldId id="263" r:id="rId8"/>
    <p:sldId id="264" r:id="rId9"/>
    <p:sldId id="265" r:id="rId10"/>
    <p:sldId id="278" r:id="rId11"/>
    <p:sldId id="270" r:id="rId12"/>
    <p:sldId id="269" r:id="rId13"/>
    <p:sldId id="271" r:id="rId14"/>
    <p:sldId id="272" r:id="rId15"/>
    <p:sldId id="257" r:id="rId16"/>
    <p:sldId id="258" r:id="rId17"/>
    <p:sldId id="259" r:id="rId18"/>
    <p:sldId id="260" r:id="rId19"/>
    <p:sldId id="261" r:id="rId20"/>
    <p:sldId id="26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B8C83EAF-022C-4E5A-94D1-D3FD688904FB}" type="datetimeFigureOut">
              <a:rPr lang="en-US" smtClean="0"/>
              <a:t>12/5/2011</a:t>
            </a:fld>
            <a:endParaRPr lang="en-US"/>
          </a:p>
        </p:txBody>
      </p:sp>
      <p:sp>
        <p:nvSpPr>
          <p:cNvPr id="16" name="Slide Number Placeholder 15"/>
          <p:cNvSpPr>
            <a:spLocks noGrp="1"/>
          </p:cNvSpPr>
          <p:nvPr>
            <p:ph type="sldNum" sz="quarter" idx="11"/>
          </p:nvPr>
        </p:nvSpPr>
        <p:spPr/>
        <p:txBody>
          <a:bodyPr/>
          <a:lstStyle/>
          <a:p>
            <a:fld id="{0091A948-E527-4473-8171-6CDBD06B15DD}"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C83EAF-022C-4E5A-94D1-D3FD688904FB}"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91A948-E527-4473-8171-6CDBD06B15D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C83EAF-022C-4E5A-94D1-D3FD688904FB}"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91A948-E527-4473-8171-6CDBD06B15D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B8C83EAF-022C-4E5A-94D1-D3FD688904FB}" type="datetimeFigureOut">
              <a:rPr lang="en-US" smtClean="0"/>
              <a:t>12/5/2011</a:t>
            </a:fld>
            <a:endParaRPr lang="en-US"/>
          </a:p>
        </p:txBody>
      </p:sp>
      <p:sp>
        <p:nvSpPr>
          <p:cNvPr id="15" name="Slide Number Placeholder 14"/>
          <p:cNvSpPr>
            <a:spLocks noGrp="1"/>
          </p:cNvSpPr>
          <p:nvPr>
            <p:ph type="sldNum" sz="quarter" idx="11"/>
          </p:nvPr>
        </p:nvSpPr>
        <p:spPr/>
        <p:txBody>
          <a:bodyPr/>
          <a:lstStyle/>
          <a:p>
            <a:fld id="{0091A948-E527-4473-8171-6CDBD06B15DD}"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B8C83EAF-022C-4E5A-94D1-D3FD688904FB}" type="datetimeFigureOut">
              <a:rPr lang="en-US" smtClean="0"/>
              <a:t>12/5/2011</a:t>
            </a:fld>
            <a:endParaRPr lang="en-US"/>
          </a:p>
        </p:txBody>
      </p:sp>
      <p:sp>
        <p:nvSpPr>
          <p:cNvPr id="13" name="Slide Number Placeholder 12"/>
          <p:cNvSpPr>
            <a:spLocks noGrp="1"/>
          </p:cNvSpPr>
          <p:nvPr>
            <p:ph type="sldNum" sz="quarter" idx="11"/>
          </p:nvPr>
        </p:nvSpPr>
        <p:spPr/>
        <p:txBody>
          <a:bodyPr/>
          <a:lstStyle/>
          <a:p>
            <a:fld id="{0091A948-E527-4473-8171-6CDBD06B15DD}"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8C83EAF-022C-4E5A-94D1-D3FD688904FB}" type="datetimeFigureOut">
              <a:rPr lang="en-US" smtClean="0"/>
              <a:t>12/5/2011</a:t>
            </a:fld>
            <a:endParaRPr lang="en-US"/>
          </a:p>
        </p:txBody>
      </p:sp>
      <p:sp>
        <p:nvSpPr>
          <p:cNvPr id="9" name="Slide Number Placeholder 8"/>
          <p:cNvSpPr>
            <a:spLocks noGrp="1"/>
          </p:cNvSpPr>
          <p:nvPr>
            <p:ph type="sldNum" sz="quarter" idx="11"/>
          </p:nvPr>
        </p:nvSpPr>
        <p:spPr/>
        <p:txBody>
          <a:bodyPr/>
          <a:lstStyle/>
          <a:p>
            <a:fld id="{0091A948-E527-4473-8171-6CDBD06B15DD}"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B8C83EAF-022C-4E5A-94D1-D3FD688904FB}" type="datetimeFigureOut">
              <a:rPr lang="en-US" smtClean="0"/>
              <a:t>12/5/2011</a:t>
            </a:fld>
            <a:endParaRPr lang="en-US"/>
          </a:p>
        </p:txBody>
      </p:sp>
      <p:sp>
        <p:nvSpPr>
          <p:cNvPr id="15" name="Slide Number Placeholder 14"/>
          <p:cNvSpPr>
            <a:spLocks noGrp="1"/>
          </p:cNvSpPr>
          <p:nvPr>
            <p:ph type="sldNum" sz="quarter" idx="11"/>
          </p:nvPr>
        </p:nvSpPr>
        <p:spPr/>
        <p:txBody>
          <a:bodyPr/>
          <a:lstStyle/>
          <a:p>
            <a:fld id="{0091A948-E527-4473-8171-6CDBD06B15DD}"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B8C83EAF-022C-4E5A-94D1-D3FD688904FB}" type="datetimeFigureOut">
              <a:rPr lang="en-US" smtClean="0"/>
              <a:t>12/5/2011</a:t>
            </a:fld>
            <a:endParaRPr lang="en-US"/>
          </a:p>
        </p:txBody>
      </p:sp>
      <p:sp>
        <p:nvSpPr>
          <p:cNvPr id="8" name="Slide Number Placeholder 7"/>
          <p:cNvSpPr>
            <a:spLocks noGrp="1"/>
          </p:cNvSpPr>
          <p:nvPr>
            <p:ph type="sldNum" sz="quarter" idx="11"/>
          </p:nvPr>
        </p:nvSpPr>
        <p:spPr/>
        <p:txBody>
          <a:bodyPr/>
          <a:lstStyle/>
          <a:p>
            <a:fld id="{0091A948-E527-4473-8171-6CDBD06B15D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8C83EAF-022C-4E5A-94D1-D3FD688904FB}" type="datetimeFigureOut">
              <a:rPr lang="en-US" smtClean="0"/>
              <a:t>12/5/2011</a:t>
            </a:fld>
            <a:endParaRPr lang="en-US"/>
          </a:p>
        </p:txBody>
      </p:sp>
      <p:sp>
        <p:nvSpPr>
          <p:cNvPr id="6" name="Slide Number Placeholder 5"/>
          <p:cNvSpPr>
            <a:spLocks noGrp="1"/>
          </p:cNvSpPr>
          <p:nvPr>
            <p:ph type="sldNum" sz="quarter" idx="11"/>
          </p:nvPr>
        </p:nvSpPr>
        <p:spPr/>
        <p:txBody>
          <a:bodyPr/>
          <a:lstStyle/>
          <a:p>
            <a:fld id="{0091A948-E527-4473-8171-6CDBD06B15DD}"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B8C83EAF-022C-4E5A-94D1-D3FD688904FB}" type="datetimeFigureOut">
              <a:rPr lang="en-US" smtClean="0"/>
              <a:t>12/5/2011</a:t>
            </a:fld>
            <a:endParaRPr lang="en-US"/>
          </a:p>
        </p:txBody>
      </p:sp>
      <p:sp>
        <p:nvSpPr>
          <p:cNvPr id="16" name="Slide Number Placeholder 15"/>
          <p:cNvSpPr>
            <a:spLocks noGrp="1"/>
          </p:cNvSpPr>
          <p:nvPr>
            <p:ph type="sldNum" sz="quarter" idx="11"/>
          </p:nvPr>
        </p:nvSpPr>
        <p:spPr/>
        <p:txBody>
          <a:bodyPr/>
          <a:lstStyle/>
          <a:p>
            <a:fld id="{0091A948-E527-4473-8171-6CDBD06B15DD}"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B8C83EAF-022C-4E5A-94D1-D3FD688904FB}" type="datetimeFigureOut">
              <a:rPr lang="en-US" smtClean="0"/>
              <a:t>12/5/2011</a:t>
            </a:fld>
            <a:endParaRPr lang="en-US"/>
          </a:p>
        </p:txBody>
      </p:sp>
      <p:sp>
        <p:nvSpPr>
          <p:cNvPr id="14" name="Slide Number Placeholder 13"/>
          <p:cNvSpPr>
            <a:spLocks noGrp="1"/>
          </p:cNvSpPr>
          <p:nvPr>
            <p:ph type="sldNum" sz="quarter" idx="11"/>
          </p:nvPr>
        </p:nvSpPr>
        <p:spPr/>
        <p:txBody>
          <a:bodyPr/>
          <a:lstStyle/>
          <a:p>
            <a:fld id="{0091A948-E527-4473-8171-6CDBD06B15DD}"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8C83EAF-022C-4E5A-94D1-D3FD688904FB}" type="datetimeFigureOut">
              <a:rPr lang="en-US" smtClean="0"/>
              <a:t>12/5/2011</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0091A948-E527-4473-8171-6CDBD06B15D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Drugs &amp; Alcohol</a:t>
            </a:r>
            <a:endParaRPr lang="en-US" dirty="0"/>
          </a:p>
        </p:txBody>
      </p:sp>
      <p:sp>
        <p:nvSpPr>
          <p:cNvPr id="3" name="Subtitle 2"/>
          <p:cNvSpPr>
            <a:spLocks noGrp="1"/>
          </p:cNvSpPr>
          <p:nvPr>
            <p:ph type="subTitle" idx="1"/>
          </p:nvPr>
        </p:nvSpPr>
        <p:spPr/>
        <p:txBody>
          <a:bodyPr>
            <a:normAutofit lnSpcReduction="10000"/>
          </a:bodyPr>
          <a:lstStyle/>
          <a:p>
            <a:r>
              <a:rPr lang="en-US" dirty="0" smtClean="0"/>
              <a:t>BY: Hallie Reardon, Heather Charron, Jennie Flannery &amp; Madeline Kelly</a:t>
            </a:r>
            <a:endParaRPr lang="en-US" dirty="0"/>
          </a:p>
        </p:txBody>
      </p:sp>
      <p:pic>
        <p:nvPicPr>
          <p:cNvPr id="2050" name="Picture 2" descr="C:\Users\Heather\AppData\Local\Microsoft\Windows\Temporary Internet Files\Content.IE5\8M9K10QH\MC90001293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0434" y="4876800"/>
            <a:ext cx="1677924" cy="1568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862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362200"/>
            <a:ext cx="6096000" cy="3047999"/>
          </a:xfrm>
        </p:spPr>
        <p:txBody>
          <a:bodyPr/>
          <a:lstStyle/>
          <a:p>
            <a:r>
              <a:rPr lang="en-US" dirty="0">
                <a:effectLst/>
              </a:rPr>
              <a:t>First use of alcohol typically begins around age 13. By their senior year, 64 percent of high school students say they have been drunk at least once; 33 percent say they have been drunk in the past month.</a:t>
            </a:r>
            <a:endParaRPr lang="en-US" dirty="0"/>
          </a:p>
        </p:txBody>
      </p:sp>
      <p:sp>
        <p:nvSpPr>
          <p:cNvPr id="4" name="Title 2"/>
          <p:cNvSpPr>
            <a:spLocks noGrp="1"/>
          </p:cNvSpPr>
          <p:nvPr>
            <p:ph type="title"/>
          </p:nvPr>
        </p:nvSpPr>
        <p:spPr>
          <a:xfrm>
            <a:off x="0" y="228600"/>
            <a:ext cx="7559040" cy="1447800"/>
          </a:xfrm>
        </p:spPr>
        <p:txBody>
          <a:bodyPr/>
          <a:lstStyle/>
          <a:p>
            <a:r>
              <a:rPr lang="en-US" sz="3600" dirty="0" smtClean="0"/>
              <a:t>Heather Charron</a:t>
            </a:r>
            <a:br>
              <a:rPr lang="en-US" sz="3600" dirty="0" smtClean="0"/>
            </a:br>
            <a:r>
              <a:rPr lang="en-US" sz="3600" dirty="0"/>
              <a:t/>
            </a:r>
            <a:br>
              <a:rPr lang="en-US" sz="3600" dirty="0"/>
            </a:br>
            <a:r>
              <a:rPr lang="en-US" sz="3600" dirty="0" smtClean="0"/>
              <a:t>LAWS AND REGULATIONS </a:t>
            </a:r>
            <a:endParaRPr lang="en-US" sz="3600"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4800600"/>
            <a:ext cx="1714500" cy="1493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7474" y="4408018"/>
            <a:ext cx="2270752" cy="227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4742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66800" y="1905000"/>
            <a:ext cx="7467600" cy="4419600"/>
          </a:xfrm>
        </p:spPr>
        <p:txBody>
          <a:bodyPr>
            <a:normAutofit/>
          </a:bodyPr>
          <a:lstStyle/>
          <a:p>
            <a:r>
              <a:rPr lang="en-US" dirty="0">
                <a:effectLst/>
              </a:rPr>
              <a:t>As of 1988, all states </a:t>
            </a:r>
            <a:r>
              <a:rPr lang="en-US" dirty="0" smtClean="0">
                <a:effectLst/>
              </a:rPr>
              <a:t>forbid </a:t>
            </a:r>
            <a:r>
              <a:rPr lang="en-US" dirty="0">
                <a:effectLst/>
              </a:rPr>
              <a:t>the purchase of alcohol </a:t>
            </a:r>
            <a:r>
              <a:rPr lang="en-US" dirty="0" smtClean="0">
                <a:effectLst/>
              </a:rPr>
              <a:t>under the age of 21. </a:t>
            </a:r>
          </a:p>
          <a:p>
            <a:r>
              <a:rPr lang="en-US" dirty="0" smtClean="0">
                <a:effectLst/>
              </a:rPr>
              <a:t>All public places that serve alcohol are required to card.</a:t>
            </a:r>
          </a:p>
          <a:p>
            <a:r>
              <a:rPr lang="en-US" dirty="0" smtClean="0">
                <a:effectLst/>
              </a:rPr>
              <a:t>“Current </a:t>
            </a:r>
            <a:r>
              <a:rPr lang="en-US" dirty="0">
                <a:effectLst/>
              </a:rPr>
              <a:t>alcohol use among high school students remained steady from 1991 to 1999 and then decreased from 50% in 1999 to 42% in 2009</a:t>
            </a:r>
            <a:r>
              <a:rPr lang="en-US" dirty="0" smtClean="0">
                <a:effectLst/>
              </a:rPr>
              <a:t>.” </a:t>
            </a:r>
          </a:p>
          <a:p>
            <a:r>
              <a:rPr lang="en-US" dirty="0" smtClean="0">
                <a:effectLst/>
              </a:rPr>
              <a:t>“In </a:t>
            </a:r>
            <a:r>
              <a:rPr lang="en-US" dirty="0">
                <a:effectLst/>
              </a:rPr>
              <a:t>2009, 24% of high school students reported episodic heavy or binge drinking</a:t>
            </a:r>
            <a:r>
              <a:rPr lang="en-US" dirty="0" smtClean="0">
                <a:effectLst/>
              </a:rPr>
              <a:t>.”</a:t>
            </a:r>
            <a:endParaRPr lang="en-US" dirty="0">
              <a:effectLst/>
            </a:endParaRPr>
          </a:p>
          <a:p>
            <a:endParaRPr lang="en-US" dirty="0"/>
          </a:p>
        </p:txBody>
      </p:sp>
      <p:sp>
        <p:nvSpPr>
          <p:cNvPr id="3" name="Title 2"/>
          <p:cNvSpPr>
            <a:spLocks noGrp="1"/>
          </p:cNvSpPr>
          <p:nvPr>
            <p:ph type="title"/>
          </p:nvPr>
        </p:nvSpPr>
        <p:spPr>
          <a:xfrm>
            <a:off x="457200" y="381000"/>
            <a:ext cx="7543800" cy="914400"/>
          </a:xfrm>
        </p:spPr>
        <p:txBody>
          <a:bodyPr/>
          <a:lstStyle/>
          <a:p>
            <a:r>
              <a:rPr lang="en-US" dirty="0" smtClean="0"/>
              <a:t>Laws</a:t>
            </a:r>
            <a:endParaRPr lang="en-US" dirty="0"/>
          </a:p>
        </p:txBody>
      </p:sp>
    </p:spTree>
    <p:extLst>
      <p:ext uri="{BB962C8B-B14F-4D97-AF65-F5344CB8AC3E}">
        <p14:creationId xmlns:p14="http://schemas.microsoft.com/office/powerpoint/2010/main" val="3756672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752600"/>
            <a:ext cx="7696200" cy="4648200"/>
          </a:xfrm>
        </p:spPr>
        <p:txBody>
          <a:bodyPr>
            <a:normAutofit/>
          </a:bodyPr>
          <a:lstStyle/>
          <a:p>
            <a:pPr marL="18288" indent="0">
              <a:buNone/>
            </a:pPr>
            <a:endParaRPr lang="en-US" dirty="0"/>
          </a:p>
          <a:p>
            <a:pPr lvl="1"/>
            <a:r>
              <a:rPr lang="en-US" dirty="0" smtClean="0"/>
              <a:t>All </a:t>
            </a:r>
            <a:r>
              <a:rPr lang="en-US" dirty="0"/>
              <a:t>50 states and the District of Columbia have per se laws defining it as a crime to drive with a blood alcohol concentration (BAC) at or above a proscribed level, usually 0.08 percent.</a:t>
            </a:r>
          </a:p>
          <a:p>
            <a:pPr lvl="1"/>
            <a:r>
              <a:rPr lang="en-US" dirty="0" smtClean="0"/>
              <a:t>Forty-three </a:t>
            </a:r>
            <a:r>
              <a:rPr lang="en-US" dirty="0"/>
              <a:t>states permit some offenders to drive only if their vehicles have been equipped with ignition interlocks. These devices analyze a driver's breath and disable the ignition if the driver has been drinking.</a:t>
            </a:r>
          </a:p>
          <a:p>
            <a:pPr lvl="1"/>
            <a:r>
              <a:rPr lang="en-US" dirty="0" smtClean="0"/>
              <a:t>In </a:t>
            </a:r>
            <a:r>
              <a:rPr lang="en-US" dirty="0"/>
              <a:t>29 states, multiple offenders may forfeit vehicles that are driven while impaired by alcohol.</a:t>
            </a:r>
          </a:p>
          <a:p>
            <a:pPr lvl="1"/>
            <a:r>
              <a:rPr lang="en-US" dirty="0" smtClean="0"/>
              <a:t>Forty-two </a:t>
            </a:r>
            <a:r>
              <a:rPr lang="en-US" dirty="0"/>
              <a:t>states and Washington D.C. have laws prohibiting the driver, passengers or both from possessing an open container of alcohol in the passenger compartment of a vehicle.</a:t>
            </a:r>
          </a:p>
          <a:p>
            <a:endParaRPr lang="en-US" dirty="0"/>
          </a:p>
        </p:txBody>
      </p:sp>
      <p:sp>
        <p:nvSpPr>
          <p:cNvPr id="6" name="Title 2"/>
          <p:cNvSpPr>
            <a:spLocks noGrp="1"/>
          </p:cNvSpPr>
          <p:nvPr>
            <p:ph type="title"/>
          </p:nvPr>
        </p:nvSpPr>
        <p:spPr>
          <a:xfrm>
            <a:off x="20782" y="228600"/>
            <a:ext cx="9123218" cy="2362200"/>
          </a:xfrm>
        </p:spPr>
        <p:txBody>
          <a:bodyPr/>
          <a:lstStyle/>
          <a:p>
            <a:r>
              <a:rPr lang="en-US" sz="5400" dirty="0"/>
              <a:t>DUI/DWI LAWS as of March 2004</a:t>
            </a:r>
            <a:br>
              <a:rPr lang="en-US" sz="5400" dirty="0"/>
            </a:br>
            <a:endParaRPr lang="en-US" dirty="0"/>
          </a:p>
        </p:txBody>
      </p:sp>
    </p:spTree>
    <p:extLst>
      <p:ext uri="{BB962C8B-B14F-4D97-AF65-F5344CB8AC3E}">
        <p14:creationId xmlns:p14="http://schemas.microsoft.com/office/powerpoint/2010/main" val="2735184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43000" y="2133600"/>
            <a:ext cx="7391400" cy="4191000"/>
          </a:xfrm>
        </p:spPr>
        <p:txBody>
          <a:bodyPr>
            <a:normAutofit/>
          </a:bodyPr>
          <a:lstStyle/>
          <a:p>
            <a:r>
              <a:rPr lang="en-US" dirty="0" smtClean="0">
                <a:effectLst/>
              </a:rPr>
              <a:t>“Zero tolerance” </a:t>
            </a:r>
            <a:r>
              <a:rPr lang="en-US" dirty="0">
                <a:effectLst/>
              </a:rPr>
              <a:t>laws in all states make it illegal </a:t>
            </a:r>
            <a:r>
              <a:rPr lang="en-US" dirty="0" smtClean="0">
                <a:effectLst/>
              </a:rPr>
              <a:t>for people under the age of 21 to </a:t>
            </a:r>
            <a:r>
              <a:rPr lang="en-US" dirty="0">
                <a:effectLst/>
              </a:rPr>
              <a:t>drive with any </a:t>
            </a:r>
            <a:r>
              <a:rPr lang="en-US" dirty="0" smtClean="0">
                <a:effectLst/>
              </a:rPr>
              <a:t>assessable </a:t>
            </a:r>
            <a:r>
              <a:rPr lang="en-US" dirty="0">
                <a:effectLst/>
              </a:rPr>
              <a:t>amount of alcohol in their system </a:t>
            </a:r>
            <a:r>
              <a:rPr lang="en-US" dirty="0" smtClean="0">
                <a:effectLst/>
              </a:rPr>
              <a:t>(</a:t>
            </a:r>
            <a:r>
              <a:rPr lang="en-US" dirty="0">
                <a:effectLst/>
              </a:rPr>
              <a:t>W</a:t>
            </a:r>
            <a:r>
              <a:rPr lang="en-US" dirty="0" smtClean="0">
                <a:effectLst/>
              </a:rPr>
              <a:t>ith </a:t>
            </a:r>
            <a:r>
              <a:rPr lang="en-US" dirty="0">
                <a:effectLst/>
              </a:rPr>
              <a:t>a blood alcohol concentration (BAC) ≥0.02 g/</a:t>
            </a:r>
            <a:r>
              <a:rPr lang="en-US" dirty="0" err="1">
                <a:effectLst/>
              </a:rPr>
              <a:t>dL</a:t>
            </a:r>
            <a:r>
              <a:rPr lang="en-US" dirty="0" smtClean="0">
                <a:effectLst/>
              </a:rPr>
              <a:t>). </a:t>
            </a:r>
          </a:p>
          <a:p>
            <a:r>
              <a:rPr lang="en-US" dirty="0" smtClean="0">
                <a:effectLst/>
              </a:rPr>
              <a:t>“In </a:t>
            </a:r>
            <a:r>
              <a:rPr lang="en-US" dirty="0">
                <a:effectLst/>
              </a:rPr>
              <a:t>2009, 10% of high school students reported driving a car or other vehicle during the past 30 days when they had been drinking alcohol</a:t>
            </a:r>
            <a:r>
              <a:rPr lang="en-US" dirty="0" smtClean="0">
                <a:effectLst/>
              </a:rPr>
              <a:t>.” </a:t>
            </a:r>
          </a:p>
          <a:p>
            <a:r>
              <a:rPr lang="en-US" dirty="0" smtClean="0">
                <a:effectLst/>
              </a:rPr>
              <a:t>“28</a:t>
            </a:r>
            <a:r>
              <a:rPr lang="en-US" dirty="0">
                <a:effectLst/>
              </a:rPr>
              <a:t>% of students reported riding in a car or other vehicle during the past 30 days driven by someone who had been drinking </a:t>
            </a:r>
            <a:r>
              <a:rPr lang="en-US" dirty="0" smtClean="0">
                <a:effectLst/>
              </a:rPr>
              <a:t>alcohol.”</a:t>
            </a:r>
            <a:endParaRPr lang="en-US" dirty="0">
              <a:effectLst/>
            </a:endParaRPr>
          </a:p>
          <a:p>
            <a:endParaRPr lang="en-US" dirty="0"/>
          </a:p>
        </p:txBody>
      </p:sp>
      <p:sp>
        <p:nvSpPr>
          <p:cNvPr id="3" name="Title 2"/>
          <p:cNvSpPr>
            <a:spLocks noGrp="1"/>
          </p:cNvSpPr>
          <p:nvPr>
            <p:ph type="title"/>
          </p:nvPr>
        </p:nvSpPr>
        <p:spPr>
          <a:xfrm>
            <a:off x="152400" y="228600"/>
            <a:ext cx="7543800" cy="914400"/>
          </a:xfrm>
        </p:spPr>
        <p:txBody>
          <a:bodyPr/>
          <a:lstStyle/>
          <a:p>
            <a:r>
              <a:rPr lang="en-US" dirty="0" smtClean="0"/>
              <a:t>Drinking and Driving </a:t>
            </a:r>
            <a:endParaRPr lang="en-US" dirty="0"/>
          </a:p>
        </p:txBody>
      </p:sp>
    </p:spTree>
    <p:extLst>
      <p:ext uri="{BB962C8B-B14F-4D97-AF65-F5344CB8AC3E}">
        <p14:creationId xmlns:p14="http://schemas.microsoft.com/office/powerpoint/2010/main" val="3372484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600200"/>
            <a:ext cx="7391400" cy="4648200"/>
          </a:xfrm>
        </p:spPr>
        <p:txBody>
          <a:bodyPr>
            <a:normAutofit lnSpcReduction="10000"/>
          </a:bodyPr>
          <a:lstStyle/>
          <a:p>
            <a:r>
              <a:rPr lang="en-US" dirty="0">
                <a:effectLst/>
              </a:rPr>
              <a:t>In June 2002, the U.S. Supreme Court </a:t>
            </a:r>
            <a:r>
              <a:rPr lang="en-US" dirty="0" smtClean="0">
                <a:effectLst/>
              </a:rPr>
              <a:t>gave authority to </a:t>
            </a:r>
            <a:r>
              <a:rPr lang="en-US" dirty="0">
                <a:effectLst/>
              </a:rPr>
              <a:t>public schools to test students for illegal drugs</a:t>
            </a:r>
            <a:r>
              <a:rPr lang="en-US" dirty="0" smtClean="0">
                <a:effectLst/>
              </a:rPr>
              <a:t>.</a:t>
            </a:r>
          </a:p>
          <a:p>
            <a:r>
              <a:rPr lang="en-US" dirty="0" smtClean="0">
                <a:effectLst/>
              </a:rPr>
              <a:t>Currently</a:t>
            </a:r>
            <a:r>
              <a:rPr lang="en-US" dirty="0">
                <a:effectLst/>
              </a:rPr>
              <a:t>, random drug testing can only be </a:t>
            </a:r>
            <a:r>
              <a:rPr lang="en-US" dirty="0" smtClean="0">
                <a:effectLst/>
              </a:rPr>
              <a:t>directed </a:t>
            </a:r>
            <a:r>
              <a:rPr lang="en-US" dirty="0">
                <a:effectLst/>
              </a:rPr>
              <a:t>among students who participate in </a:t>
            </a:r>
            <a:r>
              <a:rPr lang="en-US" dirty="0" smtClean="0">
                <a:effectLst/>
              </a:rPr>
              <a:t>extracurricular </a:t>
            </a:r>
            <a:r>
              <a:rPr lang="en-US" dirty="0">
                <a:effectLst/>
              </a:rPr>
              <a:t>activities. </a:t>
            </a:r>
            <a:endParaRPr lang="en-US" dirty="0" smtClean="0">
              <a:effectLst/>
            </a:endParaRPr>
          </a:p>
          <a:p>
            <a:r>
              <a:rPr lang="en-US" dirty="0" smtClean="0">
                <a:effectLst/>
              </a:rPr>
              <a:t>Reasonable </a:t>
            </a:r>
            <a:r>
              <a:rPr lang="en-US" dirty="0">
                <a:effectLst/>
              </a:rPr>
              <a:t>suspicion/cause testing involves a school requiring a student to provide a urine specimen when there is sufficient evidence to suggest that the student may have used an illicit substance. </a:t>
            </a:r>
            <a:endParaRPr lang="en-US" dirty="0">
              <a:effectLst/>
            </a:endParaRPr>
          </a:p>
          <a:p>
            <a:r>
              <a:rPr lang="en-US" dirty="0" smtClean="0">
                <a:effectLst/>
              </a:rPr>
              <a:t>“This </a:t>
            </a:r>
            <a:r>
              <a:rPr lang="en-US" dirty="0">
                <a:effectLst/>
              </a:rPr>
              <a:t>involves the direct observations made by school officials that a student has used or possesses illicit substances, exhibits physical symptoms of being under the influence, and has patterns of abnormal or erratic behavior</a:t>
            </a:r>
            <a:r>
              <a:rPr lang="en-US" dirty="0" smtClean="0">
                <a:effectLst/>
              </a:rPr>
              <a:t>.”</a:t>
            </a:r>
            <a:endParaRPr lang="en-US" dirty="0">
              <a:effectLst/>
            </a:endParaRPr>
          </a:p>
          <a:p>
            <a:endParaRPr lang="en-US" dirty="0"/>
          </a:p>
        </p:txBody>
      </p:sp>
      <p:sp>
        <p:nvSpPr>
          <p:cNvPr id="3" name="Title 2"/>
          <p:cNvSpPr>
            <a:spLocks noGrp="1"/>
          </p:cNvSpPr>
          <p:nvPr>
            <p:ph type="title"/>
          </p:nvPr>
        </p:nvSpPr>
        <p:spPr>
          <a:xfrm>
            <a:off x="228600" y="304800"/>
            <a:ext cx="7543800" cy="914400"/>
          </a:xfrm>
        </p:spPr>
        <p:txBody>
          <a:bodyPr/>
          <a:lstStyle/>
          <a:p>
            <a:r>
              <a:rPr lang="en-US" dirty="0" smtClean="0"/>
              <a:t>Drug Testing</a:t>
            </a:r>
            <a:endParaRPr lang="en-US" dirty="0"/>
          </a:p>
        </p:txBody>
      </p:sp>
    </p:spTree>
    <p:extLst>
      <p:ext uri="{BB962C8B-B14F-4D97-AF65-F5344CB8AC3E}">
        <p14:creationId xmlns:p14="http://schemas.microsoft.com/office/powerpoint/2010/main" val="1378123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76400" y="1981200"/>
            <a:ext cx="6781800" cy="4495799"/>
          </a:xfrm>
        </p:spPr>
        <p:txBody>
          <a:bodyPr/>
          <a:lstStyle/>
          <a:p>
            <a:pPr lvl="0"/>
            <a:r>
              <a:rPr lang="en-US" sz="2400" dirty="0">
                <a:effectLst/>
              </a:rPr>
              <a:t>90% of schools include drug and alcohol use prevention in their health curriculum </a:t>
            </a:r>
          </a:p>
          <a:p>
            <a:pPr lvl="1"/>
            <a:r>
              <a:rPr lang="en-US" sz="2000" dirty="0">
                <a:effectLst/>
              </a:rPr>
              <a:t>but only a small portion of the health teachers are qualified in this area and nearly none of them have received training.</a:t>
            </a:r>
          </a:p>
          <a:p>
            <a:pPr lvl="1"/>
            <a:r>
              <a:rPr lang="en-US" sz="2000" dirty="0">
                <a:effectLst/>
              </a:rPr>
              <a:t>The lack of qualification makes it very difficult to prevent drug and alcohol usage</a:t>
            </a:r>
          </a:p>
          <a:p>
            <a:endParaRPr lang="en-US" dirty="0"/>
          </a:p>
        </p:txBody>
      </p:sp>
      <p:sp>
        <p:nvSpPr>
          <p:cNvPr id="3" name="Title 2"/>
          <p:cNvSpPr>
            <a:spLocks noGrp="1"/>
          </p:cNvSpPr>
          <p:nvPr>
            <p:ph type="title"/>
          </p:nvPr>
        </p:nvSpPr>
        <p:spPr>
          <a:xfrm>
            <a:off x="304800" y="0"/>
            <a:ext cx="8458200" cy="1828800"/>
          </a:xfrm>
        </p:spPr>
        <p:txBody>
          <a:bodyPr/>
          <a:lstStyle/>
          <a:p>
            <a:r>
              <a:rPr lang="en-US" sz="3600" dirty="0" smtClean="0"/>
              <a:t>Jennie Flannery</a:t>
            </a:r>
            <a:r>
              <a:rPr lang="en-US" sz="4400" dirty="0" smtClean="0"/>
              <a:t/>
            </a:r>
            <a:br>
              <a:rPr lang="en-US" sz="4400" dirty="0" smtClean="0"/>
            </a:br>
            <a:r>
              <a:rPr lang="en-US" sz="4000" dirty="0" smtClean="0"/>
              <a:t/>
            </a:r>
            <a:br>
              <a:rPr lang="en-US" sz="4000" dirty="0" smtClean="0"/>
            </a:br>
            <a:r>
              <a:rPr lang="en-US" sz="3600" dirty="0" smtClean="0"/>
              <a:t>DRUG </a:t>
            </a:r>
            <a:r>
              <a:rPr lang="en-US" sz="3600" dirty="0"/>
              <a:t>AND ALCOHOL PREVENTION</a:t>
            </a:r>
          </a:p>
        </p:txBody>
      </p:sp>
    </p:spTree>
    <p:extLst>
      <p:ext uri="{BB962C8B-B14F-4D97-AF65-F5344CB8AC3E}">
        <p14:creationId xmlns:p14="http://schemas.microsoft.com/office/powerpoint/2010/main" val="2217431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66800" y="381000"/>
            <a:ext cx="7696200" cy="5486399"/>
          </a:xfrm>
        </p:spPr>
        <p:txBody>
          <a:bodyPr>
            <a:normAutofit/>
          </a:bodyPr>
          <a:lstStyle/>
          <a:p>
            <a:pPr lvl="0"/>
            <a:r>
              <a:rPr lang="en-US" sz="2400" dirty="0">
                <a:effectLst/>
              </a:rPr>
              <a:t>Some schools have used teleconferencing as a way to have specialized drug and alcohol prevention instructors without them actually being present in school (distance education)</a:t>
            </a:r>
          </a:p>
          <a:p>
            <a:pPr lvl="1"/>
            <a:r>
              <a:rPr lang="en-US" sz="2000" dirty="0">
                <a:effectLst/>
              </a:rPr>
              <a:t>Instructors could address multiple schools at once and health teachers acted as in class facilitators, the more involved the facilitators were the more the students got out of the program and the more effective the program proved to be.</a:t>
            </a:r>
          </a:p>
          <a:p>
            <a:endParaRPr lang="en-US" dirty="0"/>
          </a:p>
        </p:txBody>
      </p:sp>
    </p:spTree>
    <p:extLst>
      <p:ext uri="{BB962C8B-B14F-4D97-AF65-F5344CB8AC3E}">
        <p14:creationId xmlns:p14="http://schemas.microsoft.com/office/powerpoint/2010/main" val="2012052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71600" y="685801"/>
            <a:ext cx="7543800" cy="5029199"/>
          </a:xfrm>
        </p:spPr>
        <p:txBody>
          <a:bodyPr/>
          <a:lstStyle/>
          <a:p>
            <a:pPr lvl="0"/>
            <a:r>
              <a:rPr lang="en-US" sz="2400" dirty="0">
                <a:effectLst/>
              </a:rPr>
              <a:t>Currently drug education strategies have a low effectiveness ranking</a:t>
            </a:r>
          </a:p>
          <a:p>
            <a:pPr lvl="1"/>
            <a:r>
              <a:rPr lang="en-US" sz="2000" dirty="0">
                <a:effectLst/>
              </a:rPr>
              <a:t>Drug specialists stress the importance of drug education before drug prevention</a:t>
            </a:r>
          </a:p>
          <a:p>
            <a:pPr lvl="1"/>
            <a:r>
              <a:rPr lang="en-US" sz="2000" dirty="0">
                <a:effectLst/>
              </a:rPr>
              <a:t>It is crucial to educate high school students on drugs, alcohol, and the effects of both before resorting the prevention programs and punishments</a:t>
            </a:r>
          </a:p>
          <a:p>
            <a:endParaRPr lang="en-US" dirty="0"/>
          </a:p>
        </p:txBody>
      </p:sp>
    </p:spTree>
    <p:extLst>
      <p:ext uri="{BB962C8B-B14F-4D97-AF65-F5344CB8AC3E}">
        <p14:creationId xmlns:p14="http://schemas.microsoft.com/office/powerpoint/2010/main" val="2578974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685801"/>
            <a:ext cx="7467600" cy="5562599"/>
          </a:xfrm>
        </p:spPr>
        <p:txBody>
          <a:bodyPr>
            <a:normAutofit/>
          </a:bodyPr>
          <a:lstStyle/>
          <a:p>
            <a:pPr lvl="0"/>
            <a:r>
              <a:rPr lang="en-US" sz="2400" dirty="0">
                <a:effectLst/>
              </a:rPr>
              <a:t>Since drug education in high schools has not been proved to be effective schools are going to start:</a:t>
            </a:r>
          </a:p>
          <a:p>
            <a:pPr lvl="1"/>
            <a:r>
              <a:rPr lang="en-US" sz="2000" dirty="0">
                <a:effectLst/>
              </a:rPr>
              <a:t>Random drug testing of students</a:t>
            </a:r>
          </a:p>
          <a:p>
            <a:pPr lvl="2"/>
            <a:r>
              <a:rPr lang="en-US" sz="1800" dirty="0">
                <a:effectLst/>
              </a:rPr>
              <a:t>Random drug testing has worked in some high schools already, for example, a United States high school tried this method and over the course of a month overall drug use decreased from 43% to 39%. The results for this method have been positive.</a:t>
            </a:r>
          </a:p>
          <a:p>
            <a:pPr lvl="1"/>
            <a:r>
              <a:rPr lang="en-US" sz="2000" dirty="0" err="1">
                <a:effectLst/>
              </a:rPr>
              <a:t>Breathalizing</a:t>
            </a:r>
            <a:r>
              <a:rPr lang="en-US" sz="2000" dirty="0">
                <a:effectLst/>
              </a:rPr>
              <a:t> students at school events</a:t>
            </a:r>
          </a:p>
          <a:p>
            <a:pPr lvl="1"/>
            <a:r>
              <a:rPr lang="en-US" sz="2000" dirty="0">
                <a:effectLst/>
              </a:rPr>
              <a:t>Searching students at random times</a:t>
            </a:r>
          </a:p>
          <a:p>
            <a:pPr lvl="1"/>
            <a:r>
              <a:rPr lang="en-US" sz="2000" dirty="0">
                <a:effectLst/>
              </a:rPr>
              <a:t>School exclusion from activities</a:t>
            </a:r>
          </a:p>
          <a:p>
            <a:pPr lvl="1"/>
            <a:r>
              <a:rPr lang="en-US" sz="2000" dirty="0">
                <a:effectLst/>
              </a:rPr>
              <a:t>School expulsion</a:t>
            </a:r>
          </a:p>
          <a:p>
            <a:endParaRPr lang="en-US" dirty="0"/>
          </a:p>
        </p:txBody>
      </p:sp>
    </p:spTree>
    <p:extLst>
      <p:ext uri="{BB962C8B-B14F-4D97-AF65-F5344CB8AC3E}">
        <p14:creationId xmlns:p14="http://schemas.microsoft.com/office/powerpoint/2010/main" val="4012933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685801"/>
            <a:ext cx="7696200" cy="5562599"/>
          </a:xfrm>
        </p:spPr>
        <p:txBody>
          <a:bodyPr>
            <a:normAutofit lnSpcReduction="10000"/>
          </a:bodyPr>
          <a:lstStyle/>
          <a:p>
            <a:pPr lvl="0"/>
            <a:r>
              <a:rPr lang="en-US" sz="2400" dirty="0">
                <a:effectLst/>
              </a:rPr>
              <a:t>Drug abuse is becoming more and more common among teenagers in the United States and the sad truth is that only a small portion of the money that Washington D.C. puts aside for Substance Abuse and Prevention is actually used to help teenage drug abusers</a:t>
            </a:r>
          </a:p>
          <a:p>
            <a:pPr lvl="0"/>
            <a:r>
              <a:rPr lang="en-US" sz="2400" dirty="0">
                <a:effectLst/>
              </a:rPr>
              <a:t>To really be able to prevent drug use in high schools we must first try to understand why students are using drugs</a:t>
            </a:r>
          </a:p>
          <a:p>
            <a:pPr lvl="1"/>
            <a:r>
              <a:rPr lang="en-US" sz="2000" dirty="0">
                <a:effectLst/>
              </a:rPr>
              <a:t>Teenagers resort to drugs because of:</a:t>
            </a:r>
          </a:p>
          <a:p>
            <a:pPr lvl="2"/>
            <a:r>
              <a:rPr lang="en-US" sz="1800" dirty="0">
                <a:effectLst/>
              </a:rPr>
              <a:t>The need to fit in, experimentation</a:t>
            </a:r>
          </a:p>
          <a:p>
            <a:pPr lvl="2"/>
            <a:r>
              <a:rPr lang="en-US" sz="1800" dirty="0">
                <a:effectLst/>
              </a:rPr>
              <a:t>stress related issues</a:t>
            </a:r>
          </a:p>
          <a:p>
            <a:pPr lvl="2"/>
            <a:r>
              <a:rPr lang="en-US" sz="1800" dirty="0">
                <a:effectLst/>
              </a:rPr>
              <a:t>family problems</a:t>
            </a:r>
          </a:p>
          <a:p>
            <a:pPr lvl="2"/>
            <a:r>
              <a:rPr lang="en-US" sz="1800" dirty="0">
                <a:effectLst/>
              </a:rPr>
              <a:t>loneliness</a:t>
            </a:r>
          </a:p>
          <a:p>
            <a:pPr lvl="2"/>
            <a:r>
              <a:rPr lang="en-US" sz="1800" dirty="0">
                <a:effectLst/>
              </a:rPr>
              <a:t>insecurity (drugs make them feel better about themselves)</a:t>
            </a:r>
          </a:p>
          <a:p>
            <a:pPr lvl="2"/>
            <a:r>
              <a:rPr lang="en-US" sz="1800" dirty="0">
                <a:effectLst/>
              </a:rPr>
              <a:t>depression</a:t>
            </a:r>
          </a:p>
          <a:p>
            <a:endParaRPr lang="en-US" dirty="0"/>
          </a:p>
        </p:txBody>
      </p:sp>
    </p:spTree>
    <p:extLst>
      <p:ext uri="{BB962C8B-B14F-4D97-AF65-F5344CB8AC3E}">
        <p14:creationId xmlns:p14="http://schemas.microsoft.com/office/powerpoint/2010/main" val="3404552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9200" y="2286000"/>
            <a:ext cx="6781800" cy="4114800"/>
          </a:xfrm>
        </p:spPr>
        <p:txBody>
          <a:bodyPr>
            <a:normAutofit/>
          </a:bodyPr>
          <a:lstStyle/>
          <a:p>
            <a:pPr marL="18288" indent="0">
              <a:buNone/>
            </a:pPr>
            <a:r>
              <a:rPr lang="en-US" dirty="0">
                <a:effectLst/>
              </a:rPr>
              <a:t> </a:t>
            </a:r>
          </a:p>
          <a:p>
            <a:pPr lvl="0"/>
            <a:r>
              <a:rPr lang="en-US" dirty="0">
                <a:effectLst/>
              </a:rPr>
              <a:t>Students everywhere experiment with illegal drugs and alcohol before they are 21.</a:t>
            </a:r>
          </a:p>
          <a:p>
            <a:pPr marL="18288" indent="0">
              <a:buNone/>
            </a:pPr>
            <a:endParaRPr lang="en-US" dirty="0">
              <a:effectLst/>
            </a:endParaRPr>
          </a:p>
          <a:p>
            <a:pPr lvl="0"/>
            <a:r>
              <a:rPr lang="en-US" dirty="0">
                <a:effectLst/>
              </a:rPr>
              <a:t>But which drugs including alcohol are most commonly used in our society?</a:t>
            </a:r>
          </a:p>
          <a:p>
            <a:pPr marL="18288" indent="0">
              <a:buNone/>
            </a:pPr>
            <a:endParaRPr lang="en-US" dirty="0">
              <a:effectLst/>
            </a:endParaRPr>
          </a:p>
          <a:p>
            <a:pPr lvl="0"/>
            <a:r>
              <a:rPr lang="en-US" dirty="0">
                <a:effectLst/>
              </a:rPr>
              <a:t>How does the media influence high school aged students to use more and more?</a:t>
            </a:r>
          </a:p>
          <a:p>
            <a:endParaRPr lang="en-US" dirty="0"/>
          </a:p>
        </p:txBody>
      </p:sp>
      <p:sp>
        <p:nvSpPr>
          <p:cNvPr id="3" name="Title 2"/>
          <p:cNvSpPr>
            <a:spLocks noGrp="1"/>
          </p:cNvSpPr>
          <p:nvPr>
            <p:ph type="title"/>
          </p:nvPr>
        </p:nvSpPr>
        <p:spPr>
          <a:xfrm>
            <a:off x="0" y="20782"/>
            <a:ext cx="8366760" cy="2286000"/>
          </a:xfrm>
        </p:spPr>
        <p:txBody>
          <a:bodyPr/>
          <a:lstStyle/>
          <a:p>
            <a:r>
              <a:rPr lang="en-US" b="1" dirty="0" smtClean="0">
                <a:effectLst/>
              </a:rPr>
              <a:t/>
            </a:r>
            <a:br>
              <a:rPr lang="en-US" b="1" dirty="0" smtClean="0">
                <a:effectLst/>
              </a:rPr>
            </a:br>
            <a:r>
              <a:rPr lang="en-US" sz="3600" b="1" dirty="0" smtClean="0">
                <a:effectLst/>
              </a:rPr>
              <a:t>Madeline Kelly</a:t>
            </a:r>
            <a:br>
              <a:rPr lang="en-US" sz="3600" b="1" dirty="0" smtClean="0">
                <a:effectLst/>
              </a:rPr>
            </a:br>
            <a:r>
              <a:rPr lang="en-US" sz="3600" b="1" dirty="0">
                <a:effectLst/>
              </a:rPr>
              <a:t/>
            </a:r>
            <a:br>
              <a:rPr lang="en-US" sz="3600" b="1" dirty="0">
                <a:effectLst/>
              </a:rPr>
            </a:br>
            <a:r>
              <a:rPr lang="en-US" sz="3600" b="1" dirty="0" smtClean="0">
                <a:effectLst/>
              </a:rPr>
              <a:t>ILLICIT </a:t>
            </a:r>
            <a:r>
              <a:rPr lang="en-US" sz="3600" b="1" dirty="0">
                <a:effectLst/>
              </a:rPr>
              <a:t>DRUGS, ALCOHOL, AND THE </a:t>
            </a:r>
            <a:r>
              <a:rPr lang="en-US" sz="3600" b="1" dirty="0" smtClean="0">
                <a:effectLst/>
              </a:rPr>
              <a:t>MEDIA</a:t>
            </a:r>
            <a:endParaRPr lang="en-US" dirty="0"/>
          </a:p>
        </p:txBody>
      </p:sp>
    </p:spTree>
    <p:extLst>
      <p:ext uri="{BB962C8B-B14F-4D97-AF65-F5344CB8AC3E}">
        <p14:creationId xmlns:p14="http://schemas.microsoft.com/office/powerpoint/2010/main" val="2596609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66800" y="533400"/>
            <a:ext cx="7315200" cy="5486399"/>
          </a:xfrm>
        </p:spPr>
        <p:txBody>
          <a:bodyPr/>
          <a:lstStyle/>
          <a:p>
            <a:pPr lvl="0"/>
            <a:r>
              <a:rPr lang="en-US" sz="2400" dirty="0">
                <a:effectLst/>
              </a:rPr>
              <a:t>Some high schools have decided that the way to handle drug and alcohol use among their students is to make their school a better place and offer students the help they need before they resort to drugs. </a:t>
            </a:r>
          </a:p>
          <a:p>
            <a:pPr lvl="1"/>
            <a:r>
              <a:rPr lang="en-US" sz="2000" dirty="0">
                <a:effectLst/>
              </a:rPr>
              <a:t>Also, encouraging students to look for help and not be afraid to ask for help if they need it</a:t>
            </a:r>
          </a:p>
          <a:p>
            <a:pPr lvl="1"/>
            <a:r>
              <a:rPr lang="en-US" sz="2000" dirty="0">
                <a:effectLst/>
              </a:rPr>
              <a:t> </a:t>
            </a:r>
          </a:p>
          <a:p>
            <a:endParaRPr lang="en-US" dirty="0"/>
          </a:p>
        </p:txBody>
      </p:sp>
    </p:spTree>
    <p:extLst>
      <p:ext uri="{BB962C8B-B14F-4D97-AF65-F5344CB8AC3E}">
        <p14:creationId xmlns:p14="http://schemas.microsoft.com/office/powerpoint/2010/main" val="4179739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74618" y="1766456"/>
            <a:ext cx="6878782" cy="4405744"/>
          </a:xfrm>
        </p:spPr>
        <p:txBody>
          <a:bodyPr/>
          <a:lstStyle/>
          <a:p>
            <a:pPr lvl="0"/>
            <a:r>
              <a:rPr lang="en-US" dirty="0" smtClean="0">
                <a:effectLst/>
              </a:rPr>
              <a:t>Is </a:t>
            </a:r>
            <a:r>
              <a:rPr lang="en-US" dirty="0">
                <a:effectLst/>
              </a:rPr>
              <a:t>it celebrities that influence us the most</a:t>
            </a:r>
            <a:r>
              <a:rPr lang="en-US" dirty="0" smtClean="0">
                <a:effectLst/>
              </a:rPr>
              <a:t>?</a:t>
            </a:r>
          </a:p>
          <a:p>
            <a:pPr marL="18288" lvl="0" indent="0">
              <a:buNone/>
            </a:pPr>
            <a:endParaRPr lang="en-US" dirty="0">
              <a:effectLst/>
            </a:endParaRPr>
          </a:p>
          <a:p>
            <a:pPr lvl="0"/>
            <a:r>
              <a:rPr lang="en-US" dirty="0">
                <a:effectLst/>
              </a:rPr>
              <a:t>Is it shows, movies, or magazines?</a:t>
            </a:r>
          </a:p>
          <a:p>
            <a:pPr lvl="0"/>
            <a:endParaRPr lang="en-US" dirty="0" smtClean="0">
              <a:effectLst/>
            </a:endParaRPr>
          </a:p>
          <a:p>
            <a:pPr lvl="0"/>
            <a:r>
              <a:rPr lang="en-US" dirty="0" smtClean="0">
                <a:effectLst/>
              </a:rPr>
              <a:t>What </a:t>
            </a:r>
            <a:r>
              <a:rPr lang="en-US" dirty="0">
                <a:effectLst/>
              </a:rPr>
              <a:t>is the appeal to teens?</a:t>
            </a:r>
          </a:p>
          <a:p>
            <a:pPr lvl="0"/>
            <a:endParaRPr lang="en-US" dirty="0" smtClean="0">
              <a:effectLst/>
            </a:endParaRPr>
          </a:p>
          <a:p>
            <a:pPr lvl="0"/>
            <a:r>
              <a:rPr lang="en-US" dirty="0" smtClean="0">
                <a:effectLst/>
              </a:rPr>
              <a:t>Which </a:t>
            </a:r>
            <a:r>
              <a:rPr lang="en-US" dirty="0">
                <a:effectLst/>
              </a:rPr>
              <a:t>drugs are most commonly used?</a:t>
            </a:r>
          </a:p>
          <a:p>
            <a:endParaRPr lang="en-US" dirty="0"/>
          </a:p>
        </p:txBody>
      </p:sp>
      <p:sp>
        <p:nvSpPr>
          <p:cNvPr id="3" name="Title 2"/>
          <p:cNvSpPr>
            <a:spLocks noGrp="1"/>
          </p:cNvSpPr>
          <p:nvPr>
            <p:ph type="title"/>
          </p:nvPr>
        </p:nvSpPr>
        <p:spPr>
          <a:xfrm>
            <a:off x="152400" y="381000"/>
            <a:ext cx="7543800" cy="914400"/>
          </a:xfrm>
        </p:spPr>
        <p:txBody>
          <a:bodyPr/>
          <a:lstStyle/>
          <a:p>
            <a:r>
              <a:rPr lang="en-US" b="1" dirty="0">
                <a:effectLst/>
              </a:rPr>
              <a:t>Common </a:t>
            </a:r>
            <a:r>
              <a:rPr lang="en-US" b="1" dirty="0" smtClean="0">
                <a:effectLst/>
              </a:rPr>
              <a:t>Questions:</a:t>
            </a:r>
            <a:endParaRPr lang="en-US" dirty="0"/>
          </a:p>
        </p:txBody>
      </p:sp>
    </p:spTree>
    <p:extLst>
      <p:ext uri="{BB962C8B-B14F-4D97-AF65-F5344CB8AC3E}">
        <p14:creationId xmlns:p14="http://schemas.microsoft.com/office/powerpoint/2010/main" val="4117110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981200"/>
            <a:ext cx="7391400" cy="4495800"/>
          </a:xfrm>
        </p:spPr>
        <p:txBody>
          <a:bodyPr>
            <a:normAutofit fontScale="92500" lnSpcReduction="20000"/>
          </a:bodyPr>
          <a:lstStyle/>
          <a:p>
            <a:pPr marL="18288" indent="0">
              <a:buNone/>
            </a:pPr>
            <a:endParaRPr lang="en-US" dirty="0">
              <a:effectLst/>
            </a:endParaRPr>
          </a:p>
          <a:p>
            <a:r>
              <a:rPr lang="en-US" b="1" dirty="0">
                <a:effectLst/>
              </a:rPr>
              <a:t>3/4 of students have consumed alcohol before high school graduation</a:t>
            </a:r>
            <a:endParaRPr lang="en-US" dirty="0">
              <a:effectLst/>
            </a:endParaRPr>
          </a:p>
          <a:p>
            <a:pPr marL="18288" indent="0">
              <a:buNone/>
            </a:pPr>
            <a:endParaRPr lang="en-US" dirty="0">
              <a:effectLst/>
            </a:endParaRPr>
          </a:p>
          <a:p>
            <a:r>
              <a:rPr lang="en-US" b="1" dirty="0">
                <a:effectLst/>
              </a:rPr>
              <a:t>More than 1/3 have before 8</a:t>
            </a:r>
            <a:r>
              <a:rPr lang="en-US" b="1" baseline="30000" dirty="0">
                <a:effectLst/>
              </a:rPr>
              <a:t>th</a:t>
            </a:r>
            <a:r>
              <a:rPr lang="en-US" b="1" dirty="0">
                <a:effectLst/>
              </a:rPr>
              <a:t> grade</a:t>
            </a:r>
            <a:endParaRPr lang="en-US" dirty="0">
              <a:effectLst/>
            </a:endParaRPr>
          </a:p>
          <a:p>
            <a:pPr marL="18288" indent="0">
              <a:buNone/>
            </a:pPr>
            <a:endParaRPr lang="en-US" dirty="0">
              <a:effectLst/>
            </a:endParaRPr>
          </a:p>
          <a:p>
            <a:r>
              <a:rPr lang="en-US" b="1" dirty="0">
                <a:effectLst/>
              </a:rPr>
              <a:t>About 62% of high school seniors admit to being drunk before</a:t>
            </a:r>
            <a:endParaRPr lang="en-US" dirty="0">
              <a:effectLst/>
            </a:endParaRPr>
          </a:p>
          <a:p>
            <a:pPr marL="18288" indent="0">
              <a:buNone/>
            </a:pPr>
            <a:endParaRPr lang="en-US" dirty="0">
              <a:effectLst/>
            </a:endParaRPr>
          </a:p>
          <a:p>
            <a:r>
              <a:rPr lang="en-US" b="1" dirty="0">
                <a:effectLst/>
              </a:rPr>
              <a:t>50% of 10</a:t>
            </a:r>
            <a:r>
              <a:rPr lang="en-US" b="1" baseline="30000" dirty="0">
                <a:effectLst/>
              </a:rPr>
              <a:t>th</a:t>
            </a:r>
            <a:r>
              <a:rPr lang="en-US" b="1" dirty="0">
                <a:effectLst/>
              </a:rPr>
              <a:t> graders admitted being drunk also</a:t>
            </a:r>
            <a:endParaRPr lang="en-US" dirty="0">
              <a:effectLst/>
            </a:endParaRPr>
          </a:p>
          <a:p>
            <a:pPr marL="18288" indent="0">
              <a:buNone/>
            </a:pPr>
            <a:endParaRPr lang="en-US" dirty="0">
              <a:effectLst/>
            </a:endParaRPr>
          </a:p>
          <a:p>
            <a:r>
              <a:rPr lang="en-US" b="1" dirty="0">
                <a:effectLst/>
              </a:rPr>
              <a:t>Advertisements often show funny, sexual images,  and glamorous scenes to attract teens</a:t>
            </a:r>
            <a:endParaRPr lang="en-US" dirty="0">
              <a:effectLst/>
            </a:endParaRPr>
          </a:p>
          <a:p>
            <a:pPr marL="18288" indent="0">
              <a:buNone/>
            </a:pPr>
            <a:endParaRPr lang="en-US" dirty="0">
              <a:effectLst/>
            </a:endParaRPr>
          </a:p>
          <a:p>
            <a:r>
              <a:rPr lang="en-US" b="1" dirty="0">
                <a:effectLst/>
              </a:rPr>
              <a:t>Magazines have 48% more adds for beer, hard liquor, and mixed drinks than TV does</a:t>
            </a:r>
            <a:endParaRPr lang="en-US" dirty="0">
              <a:effectLst/>
            </a:endParaRPr>
          </a:p>
          <a:p>
            <a:endParaRPr lang="en-US" dirty="0"/>
          </a:p>
        </p:txBody>
      </p:sp>
      <p:sp>
        <p:nvSpPr>
          <p:cNvPr id="3" name="Title 2"/>
          <p:cNvSpPr>
            <a:spLocks noGrp="1"/>
          </p:cNvSpPr>
          <p:nvPr>
            <p:ph type="title"/>
          </p:nvPr>
        </p:nvSpPr>
        <p:spPr>
          <a:xfrm>
            <a:off x="4243412" y="1104823"/>
            <a:ext cx="3505200" cy="914400"/>
          </a:xfrm>
        </p:spPr>
        <p:txBody>
          <a:bodyPr/>
          <a:lstStyle/>
          <a:p>
            <a:r>
              <a:rPr lang="en-US" b="1" dirty="0" smtClean="0">
                <a:effectLst/>
              </a:rPr>
              <a:t>ALCOHOL</a:t>
            </a:r>
            <a:endParaRPr lang="en-US" dirty="0"/>
          </a:p>
        </p:txBody>
      </p:sp>
      <p:pic>
        <p:nvPicPr>
          <p:cNvPr id="7170" name="Picture 2" descr="C:\Users\Heather\AppData\Local\Microsoft\Windows\Temporary Internet Files\Content.IE5\ATJEOEB0\MC90002153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0"/>
            <a:ext cx="2934157" cy="2019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4908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43000" y="2286000"/>
            <a:ext cx="6096000" cy="3657599"/>
          </a:xfrm>
        </p:spPr>
        <p:txBody>
          <a:bodyPr/>
          <a:lstStyle/>
          <a:p>
            <a:r>
              <a:rPr lang="en-US" dirty="0" smtClean="0">
                <a:effectLst/>
              </a:rPr>
              <a:t>20 </a:t>
            </a:r>
            <a:r>
              <a:rPr lang="en-US" dirty="0">
                <a:effectLst/>
              </a:rPr>
              <a:t>percent of 8th graders report that they have tried </a:t>
            </a:r>
            <a:r>
              <a:rPr lang="en-US" dirty="0" smtClean="0">
                <a:effectLst/>
              </a:rPr>
              <a:t>marijuana</a:t>
            </a:r>
          </a:p>
          <a:p>
            <a:pPr marL="18288" indent="0">
              <a:buNone/>
            </a:pPr>
            <a:endParaRPr lang="en-US" dirty="0">
              <a:effectLst/>
            </a:endParaRPr>
          </a:p>
          <a:p>
            <a:r>
              <a:rPr lang="en-US" dirty="0">
                <a:effectLst/>
              </a:rPr>
              <a:t>85.5% of teens said they could obtain marijuana easily </a:t>
            </a:r>
          </a:p>
          <a:p>
            <a:pPr marL="18288" indent="0">
              <a:buNone/>
            </a:pPr>
            <a:endParaRPr lang="en-US" dirty="0">
              <a:effectLst/>
            </a:endParaRPr>
          </a:p>
        </p:txBody>
      </p:sp>
      <p:sp>
        <p:nvSpPr>
          <p:cNvPr id="3" name="Title 2"/>
          <p:cNvSpPr>
            <a:spLocks noGrp="1"/>
          </p:cNvSpPr>
          <p:nvPr>
            <p:ph type="title"/>
          </p:nvPr>
        </p:nvSpPr>
        <p:spPr>
          <a:xfrm>
            <a:off x="304800" y="381000"/>
            <a:ext cx="7543800" cy="914400"/>
          </a:xfrm>
        </p:spPr>
        <p:txBody>
          <a:bodyPr/>
          <a:lstStyle/>
          <a:p>
            <a:r>
              <a:rPr lang="en-US" b="1" dirty="0" smtClean="0">
                <a:effectLst/>
              </a:rPr>
              <a:t>MARIJUANA</a:t>
            </a:r>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198" y="762000"/>
            <a:ext cx="1957015"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4944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524000"/>
            <a:ext cx="6858000" cy="4419600"/>
          </a:xfrm>
        </p:spPr>
        <p:txBody>
          <a:bodyPr>
            <a:normAutofit/>
          </a:bodyPr>
          <a:lstStyle/>
          <a:p>
            <a:pPr marL="18288" indent="0">
              <a:buNone/>
            </a:pPr>
            <a:r>
              <a:rPr lang="en-US" b="1" dirty="0">
                <a:effectLst/>
              </a:rPr>
              <a:t> </a:t>
            </a:r>
            <a:endParaRPr lang="en-US" dirty="0">
              <a:effectLst/>
            </a:endParaRPr>
          </a:p>
          <a:p>
            <a:r>
              <a:rPr lang="en-US" b="1" dirty="0">
                <a:effectLst/>
              </a:rPr>
              <a:t>Illicit drug use among teens ages 12-17 is at 10% in 2009 and continues to climb </a:t>
            </a:r>
            <a:endParaRPr lang="en-US" b="1" dirty="0" smtClean="0">
              <a:effectLst/>
            </a:endParaRPr>
          </a:p>
          <a:p>
            <a:pPr marL="18288" indent="0">
              <a:buNone/>
            </a:pPr>
            <a:endParaRPr lang="en-US" dirty="0">
              <a:effectLst/>
            </a:endParaRPr>
          </a:p>
          <a:p>
            <a:r>
              <a:rPr lang="en-US" b="1" dirty="0" smtClean="0">
                <a:effectLst/>
              </a:rPr>
              <a:t>Drugs </a:t>
            </a:r>
            <a:r>
              <a:rPr lang="en-US" b="1" dirty="0">
                <a:effectLst/>
              </a:rPr>
              <a:t>are advertised in our society as normal and needed</a:t>
            </a:r>
            <a:endParaRPr lang="en-US" dirty="0">
              <a:effectLst/>
            </a:endParaRPr>
          </a:p>
          <a:p>
            <a:pPr lvl="1"/>
            <a:r>
              <a:rPr lang="en-US" b="1" dirty="0" smtClean="0">
                <a:effectLst/>
              </a:rPr>
              <a:t>This </a:t>
            </a:r>
            <a:r>
              <a:rPr lang="en-US" b="1" dirty="0">
                <a:effectLst/>
              </a:rPr>
              <a:t>gives teens the false idea that taking legal drugs is a norm</a:t>
            </a:r>
            <a:endParaRPr lang="en-US" dirty="0">
              <a:effectLst/>
            </a:endParaRPr>
          </a:p>
          <a:p>
            <a:pPr lvl="1"/>
            <a:r>
              <a:rPr lang="en-US" b="1" dirty="0" smtClean="0">
                <a:effectLst/>
              </a:rPr>
              <a:t>drugs </a:t>
            </a:r>
            <a:r>
              <a:rPr lang="en-US" b="1" dirty="0">
                <a:effectLst/>
              </a:rPr>
              <a:t>can help us with problems that are not easy to fix on our own</a:t>
            </a:r>
            <a:endParaRPr lang="en-US" dirty="0">
              <a:effectLst/>
            </a:endParaRPr>
          </a:p>
          <a:p>
            <a:endParaRPr lang="en-US" dirty="0"/>
          </a:p>
        </p:txBody>
      </p:sp>
      <p:sp>
        <p:nvSpPr>
          <p:cNvPr id="3" name="Title 2"/>
          <p:cNvSpPr>
            <a:spLocks noGrp="1"/>
          </p:cNvSpPr>
          <p:nvPr>
            <p:ph type="title"/>
          </p:nvPr>
        </p:nvSpPr>
        <p:spPr>
          <a:xfrm>
            <a:off x="304800" y="381000"/>
            <a:ext cx="7543800" cy="914400"/>
          </a:xfrm>
        </p:spPr>
        <p:txBody>
          <a:bodyPr/>
          <a:lstStyle/>
          <a:p>
            <a:r>
              <a:rPr lang="en-US" b="1" dirty="0">
                <a:effectLst/>
              </a:rPr>
              <a:t>PRESCRIPTION </a:t>
            </a:r>
            <a:r>
              <a:rPr lang="en-US" b="1" dirty="0" smtClean="0">
                <a:effectLst/>
              </a:rPr>
              <a:t>DRUGS</a:t>
            </a:r>
            <a:endParaRPr lang="en-US" dirty="0"/>
          </a:p>
        </p:txBody>
      </p:sp>
      <p:pic>
        <p:nvPicPr>
          <p:cNvPr id="6146" name="Picture 2" descr="C:\Users\Heather\AppData\Local\Microsoft\Windows\Temporary Internet Files\Content.IE5\HZL9048O\MC90032442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0" y="4572000"/>
            <a:ext cx="2275942" cy="193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986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09800" y="2743200"/>
            <a:ext cx="6096000" cy="3657599"/>
          </a:xfrm>
        </p:spPr>
        <p:txBody>
          <a:bodyPr>
            <a:normAutofit fontScale="92500" lnSpcReduction="10000"/>
          </a:bodyPr>
          <a:lstStyle/>
          <a:p>
            <a:pPr lvl="0"/>
            <a:r>
              <a:rPr lang="en-US" sz="2400" dirty="0">
                <a:effectLst/>
              </a:rPr>
              <a:t>Academic Achievement and Adolescent Drug Use</a:t>
            </a:r>
          </a:p>
          <a:p>
            <a:pPr lvl="1"/>
            <a:r>
              <a:rPr lang="en-US" sz="2000" dirty="0">
                <a:effectLst/>
              </a:rPr>
              <a:t>Did a study to see effects between academic achievement and drug use in high school</a:t>
            </a:r>
          </a:p>
          <a:p>
            <a:pPr lvl="1"/>
            <a:r>
              <a:rPr lang="en-US" sz="2000" dirty="0">
                <a:effectLst/>
              </a:rPr>
              <a:t>They used 103 males and 98 female students in 3 schools. They were surveyed 4 times in 3 years. </a:t>
            </a:r>
          </a:p>
          <a:p>
            <a:pPr lvl="1"/>
            <a:r>
              <a:rPr lang="en-US" sz="2000" dirty="0">
                <a:effectLst/>
              </a:rPr>
              <a:t>Results were that students who showed grades dropping showed drug use during the same time frame. Students who exceled in school showed a less rate of drug use. </a:t>
            </a:r>
          </a:p>
          <a:p>
            <a:pPr lvl="1"/>
            <a:r>
              <a:rPr lang="en-US" sz="2000" dirty="0">
                <a:effectLst/>
              </a:rPr>
              <a:t>Conclusion was that drug use and school performance were related to each other  </a:t>
            </a:r>
          </a:p>
          <a:p>
            <a:endParaRPr lang="en-US" dirty="0"/>
          </a:p>
        </p:txBody>
      </p:sp>
      <p:sp>
        <p:nvSpPr>
          <p:cNvPr id="3" name="Title 2"/>
          <p:cNvSpPr>
            <a:spLocks noGrp="1"/>
          </p:cNvSpPr>
          <p:nvPr>
            <p:ph type="title"/>
          </p:nvPr>
        </p:nvSpPr>
        <p:spPr>
          <a:xfrm>
            <a:off x="304800" y="990600"/>
            <a:ext cx="8001000" cy="1371600"/>
          </a:xfrm>
        </p:spPr>
        <p:txBody>
          <a:bodyPr/>
          <a:lstStyle/>
          <a:p>
            <a:pPr algn="ctr"/>
            <a:r>
              <a:rPr lang="en-US" sz="3600" dirty="0"/>
              <a:t/>
            </a:r>
            <a:br>
              <a:rPr lang="en-US" sz="3600" dirty="0"/>
            </a:br>
            <a:r>
              <a:rPr lang="en-US" sz="3600" dirty="0" smtClean="0"/>
              <a:t>HOW DRUGS AFFECT HIGH SCHOOL STUDENTS</a:t>
            </a:r>
            <a:endParaRPr lang="en-US" sz="3600" dirty="0"/>
          </a:p>
        </p:txBody>
      </p:sp>
      <p:sp>
        <p:nvSpPr>
          <p:cNvPr id="4" name="TextBox 3"/>
          <p:cNvSpPr txBox="1"/>
          <p:nvPr/>
        </p:nvSpPr>
        <p:spPr>
          <a:xfrm>
            <a:off x="0" y="23152"/>
            <a:ext cx="3962400" cy="646331"/>
          </a:xfrm>
          <a:prstGeom prst="rect">
            <a:avLst/>
          </a:prstGeom>
          <a:noFill/>
        </p:spPr>
        <p:txBody>
          <a:bodyPr wrap="square" rtlCol="0">
            <a:spAutoFit/>
          </a:bodyPr>
          <a:lstStyle/>
          <a:p>
            <a:r>
              <a:rPr lang="en-US" sz="3600" dirty="0" smtClean="0"/>
              <a:t>Hallie Reardon</a:t>
            </a:r>
            <a:endParaRPr lang="en-US" sz="3600" dirty="0"/>
          </a:p>
        </p:txBody>
      </p:sp>
    </p:spTree>
    <p:extLst>
      <p:ext uri="{BB962C8B-B14F-4D97-AF65-F5344CB8AC3E}">
        <p14:creationId xmlns:p14="http://schemas.microsoft.com/office/powerpoint/2010/main" val="3358170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9200" y="685801"/>
            <a:ext cx="7010400" cy="4800599"/>
          </a:xfrm>
        </p:spPr>
        <p:txBody>
          <a:bodyPr/>
          <a:lstStyle/>
          <a:p>
            <a:pPr lvl="0"/>
            <a:r>
              <a:rPr lang="en-US" sz="2400" dirty="0">
                <a:effectLst/>
              </a:rPr>
              <a:t>Academic Performance and Substance Abuse </a:t>
            </a:r>
          </a:p>
          <a:p>
            <a:pPr lvl="1"/>
            <a:r>
              <a:rPr lang="en-US" sz="2000" dirty="0">
                <a:effectLst/>
              </a:rPr>
              <a:t>Studies show that low academic achievers are most likely to smoke cigarettes, drink alcohol, use marijuana and other drugs. </a:t>
            </a:r>
          </a:p>
          <a:p>
            <a:pPr lvl="1"/>
            <a:r>
              <a:rPr lang="en-US" sz="2000" dirty="0">
                <a:effectLst/>
              </a:rPr>
              <a:t>Study with 34-45 schools. 1488 from the 1672 sampled students did a 87 question survey. Low academic performance which would be C’s or below were males, non </a:t>
            </a:r>
            <a:r>
              <a:rPr lang="en-US" sz="2000" dirty="0" err="1">
                <a:effectLst/>
              </a:rPr>
              <a:t>hispanic</a:t>
            </a:r>
            <a:r>
              <a:rPr lang="en-US" sz="2000" dirty="0">
                <a:effectLst/>
              </a:rPr>
              <a:t> blacks, frequent smoking and marijuana use. </a:t>
            </a:r>
          </a:p>
          <a:p>
            <a:endParaRPr lang="en-US" dirty="0"/>
          </a:p>
        </p:txBody>
      </p:sp>
    </p:spTree>
    <p:extLst>
      <p:ext uri="{BB962C8B-B14F-4D97-AF65-F5344CB8AC3E}">
        <p14:creationId xmlns:p14="http://schemas.microsoft.com/office/powerpoint/2010/main" val="3691935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95400" y="685801"/>
            <a:ext cx="6934200" cy="5181599"/>
          </a:xfrm>
        </p:spPr>
        <p:txBody>
          <a:bodyPr>
            <a:normAutofit/>
          </a:bodyPr>
          <a:lstStyle/>
          <a:p>
            <a:pPr lvl="0"/>
            <a:r>
              <a:rPr lang="en-US" sz="2400" dirty="0">
                <a:effectLst/>
              </a:rPr>
              <a:t>NY Times</a:t>
            </a:r>
          </a:p>
          <a:p>
            <a:pPr lvl="1"/>
            <a:r>
              <a:rPr lang="en-US" sz="2000" dirty="0">
                <a:effectLst/>
              </a:rPr>
              <a:t>40% of </a:t>
            </a:r>
            <a:r>
              <a:rPr lang="en-US" sz="2000" dirty="0" err="1">
                <a:effectLst/>
              </a:rPr>
              <a:t>hs</a:t>
            </a:r>
            <a:r>
              <a:rPr lang="en-US" sz="2000" dirty="0">
                <a:effectLst/>
              </a:rPr>
              <a:t> students have tried marijuana </a:t>
            </a:r>
          </a:p>
          <a:p>
            <a:pPr lvl="1"/>
            <a:r>
              <a:rPr lang="en-US" sz="2000" dirty="0">
                <a:effectLst/>
              </a:rPr>
              <a:t>students who are in extracurricular activities are less likely </a:t>
            </a:r>
          </a:p>
          <a:p>
            <a:pPr lvl="1"/>
            <a:r>
              <a:rPr lang="en-US" sz="2000" dirty="0">
                <a:effectLst/>
              </a:rPr>
              <a:t>findings based on 4097 Connecticut students. 1906 boys 2191 girls   </a:t>
            </a:r>
          </a:p>
          <a:p>
            <a:pPr lvl="1"/>
            <a:r>
              <a:rPr lang="en-US" sz="2000" dirty="0">
                <a:effectLst/>
              </a:rPr>
              <a:t>most likely users were 11 &amp; 12 graders who had b-c or lower grade range.</a:t>
            </a:r>
          </a:p>
          <a:p>
            <a:pPr lvl="1"/>
            <a:r>
              <a:rPr lang="en-US" sz="2000" dirty="0">
                <a:effectLst/>
              </a:rPr>
              <a:t>Students with jobs more likely to use than w out</a:t>
            </a:r>
          </a:p>
          <a:p>
            <a:pPr lvl="1"/>
            <a:r>
              <a:rPr lang="en-US" sz="2000" dirty="0">
                <a:effectLst/>
              </a:rPr>
              <a:t>Concerning because students brains are still developing. </a:t>
            </a:r>
            <a:endParaRPr lang="en-US" sz="2400" dirty="0">
              <a:effectLst/>
            </a:endParaRPr>
          </a:p>
          <a:p>
            <a:endParaRPr lang="en-US" dirty="0"/>
          </a:p>
        </p:txBody>
      </p:sp>
    </p:spTree>
    <p:extLst>
      <p:ext uri="{BB962C8B-B14F-4D97-AF65-F5344CB8AC3E}">
        <p14:creationId xmlns:p14="http://schemas.microsoft.com/office/powerpoint/2010/main" val="38795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78</TotalTime>
  <Words>1228</Words>
  <Application>Microsoft Office PowerPoint</Application>
  <PresentationFormat>On-screen Show (4:3)</PresentationFormat>
  <Paragraphs>108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Elemental</vt:lpstr>
      <vt:lpstr>Drugs &amp; Alcohol</vt:lpstr>
      <vt:lpstr> Madeline Kelly  ILLICIT DRUGS, ALCOHOL, AND THE MEDIA</vt:lpstr>
      <vt:lpstr>Common Questions:</vt:lpstr>
      <vt:lpstr>ALCOHOL</vt:lpstr>
      <vt:lpstr>MARIJUANA</vt:lpstr>
      <vt:lpstr>PRESCRIPTION DRUGS</vt:lpstr>
      <vt:lpstr> HOW DRUGS AFFECT HIGH SCHOOL STUDENTS</vt:lpstr>
      <vt:lpstr>PowerPoint Presentation</vt:lpstr>
      <vt:lpstr>PowerPoint Presentation</vt:lpstr>
      <vt:lpstr>Heather Charron  LAWS AND REGULATIONS </vt:lpstr>
      <vt:lpstr>Laws</vt:lpstr>
      <vt:lpstr>DUI/DWI LAWS as of March 2004 </vt:lpstr>
      <vt:lpstr>Drinking and Driving </vt:lpstr>
      <vt:lpstr>Drug Testing</vt:lpstr>
      <vt:lpstr>Jennie Flannery  DRUG AND ALCOHOL PREVENTION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Drugs &amp; Alcohol</dc:title>
  <dc:creator>Heather</dc:creator>
  <cp:lastModifiedBy>Heather</cp:lastModifiedBy>
  <cp:revision>8</cp:revision>
  <dcterms:created xsi:type="dcterms:W3CDTF">2011-12-05T19:08:23Z</dcterms:created>
  <dcterms:modified xsi:type="dcterms:W3CDTF">2011-12-05T20:26:38Z</dcterms:modified>
</cp:coreProperties>
</file>